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</p:embeddedFont>
    <p:embeddedFont>
      <p:font typeface="Open Sans Extra Bold" panose="020B0906030804020204" pitchFamily="34" charset="0"/>
      <p:regular r:id="rId16"/>
      <p:bold r:id="rId17"/>
    </p:embeddedFont>
    <p:embeddedFont>
      <p:font typeface="Open Sauce" pitchFamily="2" charset="77"/>
      <p:regular r:id="rId18"/>
    </p:embeddedFont>
    <p:embeddedFont>
      <p:font typeface="Open Sauce Bold" pitchFamily="2" charset="77"/>
      <p:regular r:id="rId19"/>
      <p:bold r:id="rId20"/>
    </p:embeddedFont>
    <p:embeddedFont>
      <p:font typeface="Open Sauce Light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4" autoAdjust="0"/>
  </p:normalViewPr>
  <p:slideViewPr>
    <p:cSldViewPr>
      <p:cViewPr varScale="1">
        <p:scale>
          <a:sx n="69" d="100"/>
          <a:sy n="69" d="100"/>
        </p:scale>
        <p:origin x="9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svg"/><Relationship Id="rId21" Type="http://schemas.openxmlformats.org/officeDocument/2006/relationships/image" Target="../media/image24.sv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svg"/><Relationship Id="rId50" Type="http://schemas.openxmlformats.org/officeDocument/2006/relationships/image" Target="../media/image53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sv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svg"/><Relationship Id="rId40" Type="http://schemas.openxmlformats.org/officeDocument/2006/relationships/image" Target="../media/image43.png"/><Relationship Id="rId45" Type="http://schemas.openxmlformats.org/officeDocument/2006/relationships/image" Target="../media/image48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31" Type="http://schemas.openxmlformats.org/officeDocument/2006/relationships/image" Target="../media/image34.svg"/><Relationship Id="rId44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3.png"/><Relationship Id="rId35" Type="http://schemas.openxmlformats.org/officeDocument/2006/relationships/image" Target="../media/image38.svg"/><Relationship Id="rId43" Type="http://schemas.openxmlformats.org/officeDocument/2006/relationships/image" Target="../media/image46.svg"/><Relationship Id="rId48" Type="http://schemas.openxmlformats.org/officeDocument/2006/relationships/image" Target="../media/image51.png"/><Relationship Id="rId8" Type="http://schemas.openxmlformats.org/officeDocument/2006/relationships/image" Target="../media/image11.png"/><Relationship Id="rId51" Type="http://schemas.openxmlformats.org/officeDocument/2006/relationships/image" Target="../media/image54.svg"/><Relationship Id="rId3" Type="http://schemas.openxmlformats.org/officeDocument/2006/relationships/image" Target="../media/image6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33" Type="http://schemas.openxmlformats.org/officeDocument/2006/relationships/image" Target="../media/image36.sv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725" b="13725"/>
          <a:stretch>
            <a:fillRect/>
          </a:stretch>
        </p:blipFill>
        <p:spPr>
          <a:xfrm>
            <a:off x="0" y="0"/>
            <a:ext cx="18288000" cy="829232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265658" y="8108956"/>
            <a:ext cx="3228634" cy="2338494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id="4" name="Group 4"/>
          <p:cNvGrpSpPr/>
          <p:nvPr/>
        </p:nvGrpSpPr>
        <p:grpSpPr>
          <a:xfrm>
            <a:off x="16289463" y="9194502"/>
            <a:ext cx="974732" cy="190323"/>
            <a:chOff x="0" y="0"/>
            <a:chExt cx="2198440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2198441" cy="434340"/>
            </a:xfrm>
            <a:custGeom>
              <a:avLst/>
              <a:gdLst/>
              <a:ahLst/>
              <a:cxnLst/>
              <a:rect l="l" t="t" r="r" b="b"/>
              <a:pathLst>
                <a:path w="2198441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1" y="39370"/>
                    <a:pt x="1858080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1" y="400050"/>
                    <a:pt x="1865700" y="417830"/>
                  </a:cubicBezTo>
                  <a:cubicBezTo>
                    <a:pt x="1873321" y="429260"/>
                    <a:pt x="1884750" y="434340"/>
                    <a:pt x="1897450" y="434340"/>
                  </a:cubicBezTo>
                  <a:cubicBezTo>
                    <a:pt x="1905071" y="434340"/>
                    <a:pt x="1912691" y="431800"/>
                    <a:pt x="1919041" y="427990"/>
                  </a:cubicBezTo>
                  <a:lnTo>
                    <a:pt x="2181931" y="251460"/>
                  </a:lnTo>
                  <a:cubicBezTo>
                    <a:pt x="2192091" y="243840"/>
                    <a:pt x="2198441" y="232410"/>
                    <a:pt x="2198441" y="219710"/>
                  </a:cubicBezTo>
                  <a:cubicBezTo>
                    <a:pt x="2198441" y="207010"/>
                    <a:pt x="2192091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338" t="39602" r="10833"/>
          <a:stretch>
            <a:fillRect/>
          </a:stretch>
        </p:blipFill>
        <p:spPr>
          <a:xfrm>
            <a:off x="0" y="0"/>
            <a:ext cx="18288000" cy="829232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126365"/>
            <a:ext cx="10720735" cy="5357103"/>
            <a:chOff x="0" y="0"/>
            <a:chExt cx="14294313" cy="7142804"/>
          </a:xfrm>
        </p:grpSpPr>
        <p:sp>
          <p:nvSpPr>
            <p:cNvPr id="8" name="TextBox 8"/>
            <p:cNvSpPr txBox="1"/>
            <p:nvPr/>
          </p:nvSpPr>
          <p:spPr>
            <a:xfrm>
              <a:off x="0" y="1123004"/>
              <a:ext cx="14294313" cy="6019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80"/>
                </a:lnSpc>
              </a:pPr>
              <a:r>
                <a:rPr lang="en-US" sz="9900">
                  <a:solidFill>
                    <a:srgbClr val="FFFFFF"/>
                  </a:solidFill>
                  <a:latin typeface="Open Sauce Light"/>
                </a:rPr>
                <a:t>PITCH - Proposta de Solução para SCANIA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445073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105">
                  <a:solidFill>
                    <a:srgbClr val="FFFFFF"/>
                  </a:solidFill>
                  <a:latin typeface="Open Sauce"/>
                </a:rPr>
                <a:t>INFINITY.INC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604387"/>
              <a:ext cx="6299496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028700" y="8989060"/>
            <a:ext cx="112049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Open Sauce"/>
              </a:rPr>
              <a:t>Uma breve explicação com detalhamentos da nossa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698"/>
            <a:ext cx="18288000" cy="3071302"/>
            <a:chOff x="0" y="0"/>
            <a:chExt cx="24384000" cy="40950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6663" b="28129"/>
            <a:stretch>
              <a:fillRect/>
            </a:stretch>
          </p:blipFill>
          <p:spPr>
            <a:xfrm>
              <a:off x="0" y="0"/>
              <a:ext cx="24384000" cy="409507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992594"/>
            <a:ext cx="13739763" cy="5156479"/>
            <a:chOff x="0" y="0"/>
            <a:chExt cx="18319684" cy="68753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8319684" cy="3265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79"/>
                </a:lnSpc>
              </a:pPr>
              <a:r>
                <a:rPr lang="en-US" sz="7599">
                  <a:solidFill>
                    <a:srgbClr val="000000"/>
                  </a:solidFill>
                  <a:latin typeface="Open Sauce"/>
                </a:rPr>
                <a:t>Problema e Desafio proposto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04471"/>
              <a:ext cx="18319684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A8A8A8"/>
                  </a:solidFill>
                  <a:latin typeface="Open Sauce"/>
                </a:rPr>
                <a:t>Ideias de solução robustas para problemas complexos!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97610"/>
              <a:ext cx="18319684" cy="1877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000000"/>
                  </a:solidFill>
                  <a:latin typeface="Open Sauce Light"/>
                </a:rPr>
                <a:t>Consolidar entre os portais de licitações os pregões aplicáveis para participação da Scania e a pesquisa assertiva dos tópicos correspondentes.</a:t>
              </a:r>
            </a:p>
            <a:p>
              <a:pPr>
                <a:lnSpc>
                  <a:spcPts val="3899"/>
                </a:lnSpc>
              </a:pPr>
              <a:endParaRPr lang="en-US" sz="2599">
                <a:solidFill>
                  <a:srgbClr val="000000"/>
                </a:solidFill>
                <a:latin typeface="Open Sauce Light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16083171" y="0"/>
            <a:ext cx="2204829" cy="1794865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id="9" name="Group 9"/>
          <p:cNvGrpSpPr/>
          <p:nvPr/>
        </p:nvGrpSpPr>
        <p:grpSpPr>
          <a:xfrm>
            <a:off x="16698220" y="802271"/>
            <a:ext cx="974732" cy="190323"/>
            <a:chOff x="0" y="0"/>
            <a:chExt cx="2198440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2198441" cy="434340"/>
            </a:xfrm>
            <a:custGeom>
              <a:avLst/>
              <a:gdLst/>
              <a:ahLst/>
              <a:cxnLst/>
              <a:rect l="l" t="t" r="r" b="b"/>
              <a:pathLst>
                <a:path w="2198441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1" y="39370"/>
                    <a:pt x="1858080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1" y="400050"/>
                    <a:pt x="1865700" y="417830"/>
                  </a:cubicBezTo>
                  <a:cubicBezTo>
                    <a:pt x="1873321" y="429260"/>
                    <a:pt x="1884750" y="434340"/>
                    <a:pt x="1897450" y="434340"/>
                  </a:cubicBezTo>
                  <a:cubicBezTo>
                    <a:pt x="1905071" y="434340"/>
                    <a:pt x="1912691" y="431800"/>
                    <a:pt x="1919041" y="427990"/>
                  </a:cubicBezTo>
                  <a:lnTo>
                    <a:pt x="2181931" y="251460"/>
                  </a:lnTo>
                  <a:cubicBezTo>
                    <a:pt x="2192091" y="243840"/>
                    <a:pt x="2198441" y="232410"/>
                    <a:pt x="2198441" y="219710"/>
                  </a:cubicBezTo>
                  <a:cubicBezTo>
                    <a:pt x="2198441" y="207010"/>
                    <a:pt x="2192091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952994"/>
            <a:ext cx="18288000" cy="6432454"/>
          </a:xfrm>
          <a:prstGeom prst="rect">
            <a:avLst/>
          </a:prstGeom>
          <a:solidFill>
            <a:srgbClr val="000000">
              <a:alpha val="3922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932406" y="985646"/>
            <a:ext cx="14423188" cy="2059385"/>
            <a:chOff x="0" y="0"/>
            <a:chExt cx="19230918" cy="2745846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9230918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>
                  <a:solidFill>
                    <a:srgbClr val="000000"/>
                  </a:solidFill>
                  <a:latin typeface="Open Sauce"/>
                </a:rPr>
                <a:t>PÚBLICO-ALVO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37746"/>
              <a:ext cx="19230918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A8A8A8"/>
                  </a:solidFill>
                  <a:latin typeface="Open Sauce"/>
                </a:rPr>
                <a:t>Conhecer seu público-alvo é indispensável para o sucesso de qualquer negócio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51924" y="5734309"/>
            <a:ext cx="12584153" cy="2755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3676">
                <a:solidFill>
                  <a:srgbClr val="000000"/>
                </a:solidFill>
                <a:latin typeface="Open Sauce Light"/>
              </a:rPr>
              <a:t>Setores do poder público que abram licitações para compras de ônibus e caminhões, os quais podem ser fornecidos pela Scania.</a:t>
            </a:r>
          </a:p>
          <a:p>
            <a:pPr algn="ctr">
              <a:lnSpc>
                <a:spcPts val="5514"/>
              </a:lnSpc>
            </a:pPr>
            <a:endParaRPr lang="en-US" sz="3676">
              <a:solidFill>
                <a:srgbClr val="000000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250" y="2175909"/>
            <a:ext cx="14363500" cy="371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FFFFFF"/>
                </a:solidFill>
                <a:latin typeface="Open Sauce"/>
              </a:rPr>
              <a:t>Como definimos uma proposta de Solução para resolver esse problema?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62250" y="7092062"/>
            <a:ext cx="1066970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Veja a nossa ideia e o stack de tecnologia criado</a:t>
            </a:r>
          </a:p>
        </p:txBody>
      </p:sp>
      <p:sp>
        <p:nvSpPr>
          <p:cNvPr id="4" name="AutoShape 4"/>
          <p:cNvSpPr/>
          <p:nvPr/>
        </p:nvSpPr>
        <p:spPr>
          <a:xfrm>
            <a:off x="1962250" y="6644534"/>
            <a:ext cx="143635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962250" y="8034891"/>
            <a:ext cx="143635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4120921" y="6654059"/>
            <a:ext cx="2204829" cy="139035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7" name="Group 7"/>
          <p:cNvGrpSpPr/>
          <p:nvPr/>
        </p:nvGrpSpPr>
        <p:grpSpPr>
          <a:xfrm>
            <a:off x="14735970" y="7254076"/>
            <a:ext cx="974732" cy="190323"/>
            <a:chOff x="0" y="0"/>
            <a:chExt cx="2198440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2198441" cy="434340"/>
            </a:xfrm>
            <a:custGeom>
              <a:avLst/>
              <a:gdLst/>
              <a:ahLst/>
              <a:cxnLst/>
              <a:rect l="l" t="t" r="r" b="b"/>
              <a:pathLst>
                <a:path w="2198441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1" y="39370"/>
                    <a:pt x="1858080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1" y="400050"/>
                    <a:pt x="1865700" y="417830"/>
                  </a:cubicBezTo>
                  <a:cubicBezTo>
                    <a:pt x="1873321" y="429260"/>
                    <a:pt x="1884750" y="434340"/>
                    <a:pt x="1897450" y="434340"/>
                  </a:cubicBezTo>
                  <a:cubicBezTo>
                    <a:pt x="1905071" y="434340"/>
                    <a:pt x="1912691" y="431800"/>
                    <a:pt x="1919041" y="427990"/>
                  </a:cubicBezTo>
                  <a:lnTo>
                    <a:pt x="2181931" y="251460"/>
                  </a:lnTo>
                  <a:cubicBezTo>
                    <a:pt x="2192091" y="243840"/>
                    <a:pt x="2198441" y="232410"/>
                    <a:pt x="2198441" y="219710"/>
                  </a:cubicBezTo>
                  <a:cubicBezTo>
                    <a:pt x="2198441" y="207010"/>
                    <a:pt x="2192091" y="195580"/>
                    <a:pt x="2180660" y="187960"/>
                  </a:cubicBezTo>
                  <a:close/>
                </a:path>
              </a:pathLst>
            </a:custGeom>
            <a:solidFill>
              <a:srgbClr val="1A548F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71135" y="-9525"/>
            <a:ext cx="7316865" cy="10296525"/>
            <a:chOff x="0" y="0"/>
            <a:chExt cx="9755820" cy="137287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497" r="37088"/>
            <a:stretch>
              <a:fillRect/>
            </a:stretch>
          </p:blipFill>
          <p:spPr>
            <a:xfrm>
              <a:off x="0" y="0"/>
              <a:ext cx="9755820" cy="137287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8766306" y="8501660"/>
            <a:ext cx="2204829" cy="1794865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id="5" name="Group 5"/>
          <p:cNvGrpSpPr/>
          <p:nvPr/>
        </p:nvGrpSpPr>
        <p:grpSpPr>
          <a:xfrm>
            <a:off x="9371830" y="9294406"/>
            <a:ext cx="974732" cy="190323"/>
            <a:chOff x="0" y="0"/>
            <a:chExt cx="2198440" cy="429260"/>
          </a:xfrm>
        </p:grpSpPr>
        <p:sp>
          <p:nvSpPr>
            <p:cNvPr id="6" name="Freeform 6"/>
            <p:cNvSpPr/>
            <p:nvPr/>
          </p:nvSpPr>
          <p:spPr>
            <a:xfrm>
              <a:off x="0" y="-5080"/>
              <a:ext cx="2198441" cy="434340"/>
            </a:xfrm>
            <a:custGeom>
              <a:avLst/>
              <a:gdLst/>
              <a:ahLst/>
              <a:cxnLst/>
              <a:rect l="l" t="t" r="r" b="b"/>
              <a:pathLst>
                <a:path w="2198441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1" y="39370"/>
                    <a:pt x="1858080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1" y="400050"/>
                    <a:pt x="1865700" y="417830"/>
                  </a:cubicBezTo>
                  <a:cubicBezTo>
                    <a:pt x="1873321" y="429260"/>
                    <a:pt x="1884750" y="434340"/>
                    <a:pt x="1897450" y="434340"/>
                  </a:cubicBezTo>
                  <a:cubicBezTo>
                    <a:pt x="1905071" y="434340"/>
                    <a:pt x="1912691" y="431800"/>
                    <a:pt x="1919041" y="427990"/>
                  </a:cubicBezTo>
                  <a:lnTo>
                    <a:pt x="2181931" y="251460"/>
                  </a:lnTo>
                  <a:cubicBezTo>
                    <a:pt x="2192091" y="243840"/>
                    <a:pt x="2198441" y="232410"/>
                    <a:pt x="2198441" y="219710"/>
                  </a:cubicBezTo>
                  <a:cubicBezTo>
                    <a:pt x="2198441" y="207010"/>
                    <a:pt x="2192091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8804702" cy="3784395"/>
            <a:chOff x="0" y="0"/>
            <a:chExt cx="11739603" cy="5045860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739603" cy="3265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79"/>
                </a:lnSpc>
              </a:pPr>
              <a:r>
                <a:rPr lang="en-US" sz="7599">
                  <a:solidFill>
                    <a:srgbClr val="000000"/>
                  </a:solidFill>
                  <a:latin typeface="Open Sauce"/>
                </a:rPr>
                <a:t>Proposta de Solução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772685"/>
              <a:ext cx="11739603" cy="1273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A8A8A8"/>
                  </a:solidFill>
                  <a:latin typeface="Open Sauce"/>
                </a:rPr>
                <a:t>Ideias de solução robustas para problemas complexos!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6000749"/>
            <a:ext cx="6800614" cy="325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en-US" sz="3499">
                <a:solidFill>
                  <a:srgbClr val="000000"/>
                </a:solidFill>
                <a:latin typeface="Open Sauce Light"/>
              </a:rPr>
              <a:t>Criação de um robô que fará uma varredura entre as licitações aplicáveis e reportará para Scania.</a:t>
            </a:r>
          </a:p>
          <a:p>
            <a:pPr>
              <a:lnSpc>
                <a:spcPts val="5249"/>
              </a:lnSpc>
            </a:pPr>
            <a:endParaRPr lang="en-US" sz="3499">
              <a:solidFill>
                <a:srgbClr val="000000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69656"/>
            <a:ext cx="15456113" cy="121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Open Sauce"/>
              </a:rPr>
              <a:t>Recursos e Funcionalidades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83271" y="3928157"/>
            <a:ext cx="8314706" cy="4654073"/>
            <a:chOff x="0" y="0"/>
            <a:chExt cx="11086275" cy="6205431"/>
          </a:xfrm>
        </p:grpSpPr>
        <p:sp>
          <p:nvSpPr>
            <p:cNvPr id="5" name="TextBox 5"/>
            <p:cNvSpPr txBox="1"/>
            <p:nvPr/>
          </p:nvSpPr>
          <p:spPr>
            <a:xfrm>
              <a:off x="8289282" y="133370"/>
              <a:ext cx="2796993" cy="720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6"/>
                </a:lnSpc>
              </a:pPr>
              <a:r>
                <a:rPr lang="en-US" sz="1575">
                  <a:solidFill>
                    <a:srgbClr val="000000"/>
                  </a:solidFill>
                  <a:latin typeface="Open Sauce"/>
                </a:rPr>
                <a:t>Criação de Relatórios</a:t>
              </a:r>
            </a:p>
            <a:p>
              <a:pPr algn="ctr">
                <a:lnSpc>
                  <a:spcPts val="2206"/>
                </a:lnSpc>
              </a:pPr>
              <a:r>
                <a:rPr lang="en-US" sz="1575">
                  <a:solidFill>
                    <a:srgbClr val="000000"/>
                  </a:solidFill>
                  <a:latin typeface="Open Sauce"/>
                </a:rPr>
                <a:t>25%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89282" y="5313772"/>
              <a:ext cx="1762994" cy="720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6"/>
                </a:lnSpc>
              </a:pPr>
              <a:r>
                <a:rPr lang="en-US" sz="1575">
                  <a:solidFill>
                    <a:srgbClr val="000000"/>
                  </a:solidFill>
                  <a:latin typeface="Open Sauce"/>
                </a:rPr>
                <a:t>Assertividade</a:t>
              </a:r>
            </a:p>
            <a:p>
              <a:pPr algn="ctr">
                <a:lnSpc>
                  <a:spcPts val="2206"/>
                </a:lnSpc>
              </a:pPr>
              <a:r>
                <a:rPr lang="en-US" sz="1575">
                  <a:solidFill>
                    <a:srgbClr val="000000"/>
                  </a:solidFill>
                  <a:latin typeface="Open Sauce"/>
                </a:rPr>
                <a:t>25%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34995" y="5313772"/>
              <a:ext cx="1273885" cy="720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6"/>
                </a:lnSpc>
              </a:pPr>
              <a:r>
                <a:rPr lang="en-US" sz="1575">
                  <a:solidFill>
                    <a:srgbClr val="000000"/>
                  </a:solidFill>
                  <a:latin typeface="Open Sauce"/>
                </a:rPr>
                <a:t>Economia</a:t>
              </a:r>
            </a:p>
            <a:p>
              <a:pPr algn="ctr">
                <a:lnSpc>
                  <a:spcPts val="2206"/>
                </a:lnSpc>
              </a:pPr>
              <a:r>
                <a:rPr lang="en-US" sz="1575">
                  <a:solidFill>
                    <a:srgbClr val="000000"/>
                  </a:solidFill>
                  <a:latin typeface="Open Sauce"/>
                </a:rPr>
                <a:t>25%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3370"/>
              <a:ext cx="3108880" cy="720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6"/>
                </a:lnSpc>
              </a:pPr>
              <a:r>
                <a:rPr lang="en-US" sz="1575">
                  <a:solidFill>
                    <a:srgbClr val="000000"/>
                  </a:solidFill>
                  <a:latin typeface="Open Sauce"/>
                </a:rPr>
                <a:t>Consolidação de Dados</a:t>
              </a:r>
            </a:p>
            <a:p>
              <a:pPr algn="ctr">
                <a:lnSpc>
                  <a:spcPts val="2206"/>
                </a:lnSpc>
              </a:pPr>
              <a:r>
                <a:rPr lang="en-US" sz="1575">
                  <a:solidFill>
                    <a:srgbClr val="000000"/>
                  </a:solidFill>
                  <a:latin typeface="Open Sauce"/>
                </a:rPr>
                <a:t>25%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2596366" y="0"/>
              <a:ext cx="6205431" cy="6205431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634206" y="1301737"/>
                    </a:lnTo>
                    <a:cubicBezTo>
                      <a:pt x="642899" y="1128034"/>
                      <a:pt x="579964" y="958368"/>
                      <a:pt x="460097" y="832352"/>
                    </a:cubicBezTo>
                    <a:cubicBezTo>
                      <a:pt x="340229" y="706336"/>
                      <a:pt x="173920" y="635000"/>
                      <a:pt x="0" y="635000"/>
                    </a:cubicBezTo>
                    <a:close/>
                  </a:path>
                </a:pathLst>
              </a:custGeom>
              <a:solidFill>
                <a:srgbClr val="0D355D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206526" y="1270000"/>
                <a:ext cx="1333474" cy="1285798"/>
              </a:xfrm>
              <a:custGeom>
                <a:avLst/>
                <a:gdLst/>
                <a:ahLst/>
                <a:cxnLst/>
                <a:rect l="l" t="t" r="r" b="b"/>
                <a:pathLst>
                  <a:path w="1333474" h="1285798">
                    <a:moveTo>
                      <a:pt x="1333474" y="0"/>
                    </a:moveTo>
                    <a:cubicBezTo>
                      <a:pt x="1333474" y="347841"/>
                      <a:pt x="1190803" y="680458"/>
                      <a:pt x="938771" y="920193"/>
                    </a:cubicBezTo>
                    <a:cubicBezTo>
                      <a:pt x="686738" y="1159929"/>
                      <a:pt x="347407" y="1285798"/>
                      <a:pt x="0" y="1268413"/>
                    </a:cubicBezTo>
                    <a:lnTo>
                      <a:pt x="31737" y="634206"/>
                    </a:lnTo>
                    <a:cubicBezTo>
                      <a:pt x="205440" y="642899"/>
                      <a:pt x="375106" y="579964"/>
                      <a:pt x="501122" y="460097"/>
                    </a:cubicBezTo>
                    <a:cubicBezTo>
                      <a:pt x="627138" y="340229"/>
                      <a:pt x="698474" y="173920"/>
                      <a:pt x="698474" y="0"/>
                    </a:cubicBezTo>
                    <a:close/>
                  </a:path>
                </a:pathLst>
              </a:custGeom>
              <a:solidFill>
                <a:srgbClr val="52518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15798" y="1206526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1285798" y="1333474"/>
                    </a:moveTo>
                    <a:cubicBezTo>
                      <a:pt x="937957" y="1333474"/>
                      <a:pt x="605340" y="1190803"/>
                      <a:pt x="365605" y="938771"/>
                    </a:cubicBezTo>
                    <a:cubicBezTo>
                      <a:pt x="125869" y="686738"/>
                      <a:pt x="0" y="347407"/>
                      <a:pt x="17385" y="0"/>
                    </a:cubicBezTo>
                    <a:lnTo>
                      <a:pt x="651592" y="31737"/>
                    </a:lnTo>
                    <a:cubicBezTo>
                      <a:pt x="642899" y="205440"/>
                      <a:pt x="705834" y="375106"/>
                      <a:pt x="825701" y="501122"/>
                    </a:cubicBezTo>
                    <a:cubicBezTo>
                      <a:pt x="945569" y="627138"/>
                      <a:pt x="1111878" y="698474"/>
                      <a:pt x="1285798" y="698474"/>
                    </a:cubicBezTo>
                    <a:close/>
                  </a:path>
                </a:pathLst>
              </a:custGeom>
              <a:solidFill>
                <a:srgbClr val="8E6F9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26993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69937" h="1270000">
                    <a:moveTo>
                      <a:pt x="0" y="1270000"/>
                    </a:moveTo>
                    <a:cubicBezTo>
                      <a:pt x="0" y="568648"/>
                      <a:pt x="568521" y="70"/>
                      <a:pt x="1269873" y="0"/>
                    </a:cubicBezTo>
                    <a:lnTo>
                      <a:pt x="1269937" y="635000"/>
                    </a:lnTo>
                    <a:cubicBezTo>
                      <a:pt x="919260" y="635035"/>
                      <a:pt x="635000" y="919324"/>
                      <a:pt x="635000" y="1270000"/>
                    </a:cubicBezTo>
                    <a:close/>
                  </a:path>
                </a:pathLst>
              </a:custGeom>
              <a:solidFill>
                <a:srgbClr val="C790B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FCB6CD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1378549" y="4359357"/>
            <a:ext cx="5609998" cy="4316366"/>
            <a:chOff x="0" y="0"/>
            <a:chExt cx="7479997" cy="575515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7479997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A8A8A8"/>
                  </a:solidFill>
                  <a:latin typeface="Open Sauce Bold"/>
                </a:rPr>
                <a:t>LISTA DE TODAS AS FUNCIONALIDADES DA SOLUÇÃO PROPOSTA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155974"/>
              <a:ext cx="7479997" cy="3599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uce Light"/>
                </a:rPr>
                <a:t>Criação de relatórios </a:t>
              </a: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uce Light"/>
                </a:rPr>
                <a:t>Assertividade na busca</a:t>
              </a: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uce Light"/>
                </a:rPr>
                <a:t>Economia de tempo na busca por licitações</a:t>
              </a: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uce Light"/>
                </a:rPr>
                <a:t>Consolidação dos dados.</a:t>
              </a:r>
            </a:p>
            <a:p>
              <a:pPr>
                <a:lnSpc>
                  <a:spcPts val="3599"/>
                </a:lnSpc>
              </a:pPr>
              <a:endParaRPr lang="en-US" sz="2400">
                <a:solidFill>
                  <a:srgbClr val="000000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38900" y="0"/>
            <a:ext cx="10149100" cy="10287000"/>
          </a:xfrm>
          <a:prstGeom prst="rect">
            <a:avLst/>
          </a:prstGeom>
          <a:solidFill>
            <a:srgbClr val="1A548F"/>
          </a:solid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36330" y="4853363"/>
          <a:ext cx="6165783" cy="4404937"/>
        </p:xfrm>
        <a:graphic>
          <a:graphicData uri="http://schemas.openxmlformats.org/drawingml/2006/table">
            <a:tbl>
              <a:tblPr/>
              <a:tblGrid>
                <a:gridCol w="3498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689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A8A8A8"/>
                          </a:solidFill>
                          <a:latin typeface="Open Sauce"/>
                        </a:rPr>
                        <a:t>Front-end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D355D"/>
                          </a:solidFill>
                          <a:latin typeface="Open Sauce"/>
                        </a:rPr>
                        <a:t>React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689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A8A8A8"/>
                          </a:solidFill>
                          <a:latin typeface="Open Sauce"/>
                        </a:rPr>
                        <a:t>Back-end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D355D"/>
                          </a:solidFill>
                          <a:latin typeface="Open Sauce"/>
                        </a:rPr>
                        <a:t>Java, C#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115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A8A8A8"/>
                          </a:solidFill>
                          <a:latin typeface="Open Sauce"/>
                        </a:rPr>
                        <a:t>Banco de Dados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D355D"/>
                          </a:solidFill>
                          <a:latin typeface="Open Sauce"/>
                        </a:rPr>
                        <a:t>SQL Oracle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567312" y="1000125"/>
            <a:ext cx="329227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Open Sauce"/>
              </a:rPr>
              <a:t>ARQUITETURA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6330" y="1170735"/>
            <a:ext cx="6066239" cy="246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Open Sauce"/>
              </a:rPr>
              <a:t>Stack de Tecnologia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10027" y="2781935"/>
            <a:ext cx="7806845" cy="4646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"/>
              </a:rPr>
              <a:t>O robô será criado usando uma biblioteca de testes para Web chamada Selenium que tem suporte para linguagens como Java, C# e ruby. enviando as informações para um banco de dados oracle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71550"/>
            <a:ext cx="5059131" cy="95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0"/>
              </a:lnSpc>
            </a:pPr>
            <a:r>
              <a:rPr lang="en-US" sz="5900">
                <a:solidFill>
                  <a:srgbClr val="000000"/>
                </a:solidFill>
                <a:latin typeface="Open Sauce"/>
              </a:rPr>
              <a:t>Concorrência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644765"/>
            <a:ext cx="5243646" cy="161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9"/>
              </a:lnSpc>
            </a:pPr>
            <a:r>
              <a:rPr lang="en-US" sz="2899">
                <a:solidFill>
                  <a:srgbClr val="000000"/>
                </a:solidFill>
                <a:latin typeface="Open Sauce Light"/>
              </a:rPr>
              <a:t>Empresas de construção de bots,  automações no geral e Web Scraping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04501" y="4772722"/>
            <a:ext cx="699835" cy="824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66449" y="4772722"/>
            <a:ext cx="487037" cy="8242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05002" y="4772722"/>
            <a:ext cx="761277" cy="824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96808" y="4772722"/>
            <a:ext cx="472052" cy="8242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592333" y="4772722"/>
            <a:ext cx="824217" cy="82421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709094" y="7796313"/>
            <a:ext cx="517009" cy="8242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308446" y="7796313"/>
            <a:ext cx="629402" cy="8242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599854" y="7796313"/>
            <a:ext cx="597932" cy="8242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438806" y="7796313"/>
            <a:ext cx="614416" cy="82421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774852" y="7796313"/>
            <a:ext cx="485539" cy="8242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628478" y="6284517"/>
            <a:ext cx="651881" cy="8242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203854" y="6284517"/>
            <a:ext cx="812228" cy="8242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415392" y="6284517"/>
            <a:ext cx="940497" cy="8242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511794" y="6284517"/>
            <a:ext cx="442080" cy="82421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8694236" y="6284517"/>
            <a:ext cx="620411" cy="82421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0672485" y="3224714"/>
            <a:ext cx="563868" cy="81398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6291775" y="3224714"/>
            <a:ext cx="636386" cy="81398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2464087" y="3224714"/>
            <a:ext cx="843108" cy="81398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4486420" y="3224714"/>
            <a:ext cx="492829" cy="81398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8515439" y="3178266"/>
            <a:ext cx="978006" cy="90687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522546" y="1666470"/>
            <a:ext cx="824217" cy="82421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6090016" y="1666606"/>
            <a:ext cx="1000376" cy="82394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2416303" y="1666606"/>
            <a:ext cx="899148" cy="82394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4384990" y="1666606"/>
            <a:ext cx="656161" cy="82394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530450" y="1666470"/>
            <a:ext cx="908456" cy="8242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90100" y="8254978"/>
            <a:ext cx="3769200" cy="100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5895">
                <a:solidFill>
                  <a:srgbClr val="FFFFFF"/>
                </a:solidFill>
                <a:latin typeface="Open Sans Extra Bold"/>
              </a:rPr>
              <a:t>Obrigado!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Macintosh PowerPoint</Application>
  <PresentationFormat>Personalizar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Open Sauce</vt:lpstr>
      <vt:lpstr>Open Sauce Bold</vt:lpstr>
      <vt:lpstr>Open Sauce Light</vt:lpstr>
      <vt:lpstr>Open Sans Extra Bold</vt:lpstr>
      <vt:lpstr>Open Sans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- Scania</dc:title>
  <cp:lastModifiedBy>Felipe Baptista</cp:lastModifiedBy>
  <cp:revision>1</cp:revision>
  <dcterms:created xsi:type="dcterms:W3CDTF">2006-08-16T00:00:00Z</dcterms:created>
  <dcterms:modified xsi:type="dcterms:W3CDTF">2022-05-19T03:52:04Z</dcterms:modified>
  <dc:identifier>DAFAVCk5lOA</dc:identifier>
</cp:coreProperties>
</file>